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20"/>
  </p:notesMasterIdLst>
  <p:handoutMasterIdLst>
    <p:handoutMasterId r:id="rId21"/>
  </p:handoutMasterIdLst>
  <p:sldIdLst>
    <p:sldId id="290" r:id="rId5"/>
    <p:sldId id="291" r:id="rId6"/>
    <p:sldId id="273" r:id="rId7"/>
    <p:sldId id="297" r:id="rId8"/>
    <p:sldId id="292" r:id="rId9"/>
    <p:sldId id="296" r:id="rId10"/>
    <p:sldId id="278" r:id="rId11"/>
    <p:sldId id="299" r:id="rId12"/>
    <p:sldId id="258" r:id="rId13"/>
    <p:sldId id="268" r:id="rId14"/>
    <p:sldId id="298" r:id="rId15"/>
    <p:sldId id="280" r:id="rId16"/>
    <p:sldId id="293" r:id="rId17"/>
    <p:sldId id="294" r:id="rId18"/>
    <p:sldId id="28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602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ru-RU" sz="2100" b="1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dirty="0">
            <a:solidFill>
              <a:schemeClr val="accent1">
                <a:lumMod val="75000"/>
              </a:schemeClr>
            </a:solidFill>
          </a:endParaRPr>
        </a:p>
        <a:p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 custLinFactNeighborY="338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 custScaleY="78149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/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Что?</a:t>
          </a:r>
          <a:endParaRPr lang="en-US" dirty="0"/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en-US" sz="18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Кто?</a:t>
          </a:r>
          <a:endParaRPr lang="en-US" dirty="0"/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90000"/>
            </a:lnSpc>
          </a:pPr>
          <a:r>
            <a:rPr lang="ru-RU" sz="18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Где?</a:t>
          </a:r>
          <a:endParaRPr lang="en-US" dirty="0"/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 ещё?</a:t>
          </a:r>
          <a:endParaRPr lang="en-US" dirty="0"/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endParaRPr lang="en-US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16C23A95-C1D1-4540-BE1E-96AEEFEC7B20}">
      <dgm:prSet/>
      <dgm:spPr/>
      <dgm:t>
        <a:bodyPr/>
        <a:lstStyle/>
        <a:p>
          <a:endParaRPr lang="en-US" sz="3600" dirty="0"/>
        </a:p>
      </dgm:t>
    </dgm:pt>
    <dgm:pt modelId="{73CDD7BD-3382-48A3-8073-3A380AB4E571}" type="parTrans" cxnId="{B658B6BC-AC38-4FEC-9BB5-B16F4E435511}">
      <dgm:prSet/>
      <dgm:spPr/>
      <dgm:t>
        <a:bodyPr/>
        <a:lstStyle/>
        <a:p>
          <a:endParaRPr lang="en-US"/>
        </a:p>
      </dgm:t>
    </dgm:pt>
    <dgm:pt modelId="{A53F02CA-FEE7-4703-BB82-29DBB49AE96A}" type="sibTrans" cxnId="{B658B6BC-AC38-4FEC-9BB5-B16F4E435511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4" custLinFactY="-17757" custLinFactNeighborX="-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4" custScaleY="150781" custLinFactNeighborX="-288" custLinFactNeighborY="5822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4" custLinFactY="-17757" custLinFactNeighborX="-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4" custScaleY="151303" custLinFactNeighborX="1432" custLinFactNeighborY="5562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4" custLinFactY="-17757" custLinFactNeighborX="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4" custScaleY="130137" custLinFactNeighborX="1508" custLinFactNeighborY="4838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4" custLinFactY="-17757" custLinFactNeighborX="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4" custScaleY="131293" custLinFactNeighborX="1793" custLinFactNeighborY="5212">
        <dgm:presLayoutVars/>
      </dgm:prSet>
      <dgm:spPr/>
      <dgm:t>
        <a:bodyPr/>
        <a:lstStyle/>
        <a:p>
          <a:endParaRPr lang="en-US"/>
        </a:p>
      </dgm:t>
    </dgm:pt>
  </dgm:ptLst>
  <dgm:cxnLst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B658B6BC-AC38-4FEC-9BB5-B16F4E435511}" srcId="{D598A8D5-0B1F-486B-82C7-20C837773C91}" destId="{16C23A95-C1D1-4540-BE1E-96AEEFEC7B20}" srcOrd="1" destOrd="0" parTransId="{73CDD7BD-3382-48A3-8073-3A380AB4E571}" sibTransId="{A53F02CA-FEE7-4703-BB82-29DBB49AE96A}"/>
    <dgm:cxn modelId="{0DAE38DA-7550-469E-B062-FC0C60F39EB2}" type="presOf" srcId="{16C23A95-C1D1-4540-BE1E-96AEEFEC7B20}" destId="{859AF4D5-545E-4881-ADAF-1EF9A103C299}" srcOrd="0" destOrd="1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kern="1200" dirty="0">
            <a:solidFill>
              <a:schemeClr val="accent1">
                <a:lumMod val="75000"/>
              </a:schemeClr>
            </a:solidFill>
          </a:endParaRP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570782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4076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3862" y="305681"/>
          <a:ext cx="588841" cy="46017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37599" y="457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037599" y="457"/>
        <a:ext cx="3427508" cy="1070620"/>
      </dsp:txXfrm>
    </dsp:sp>
    <dsp:sp modelId="{7CF4F8AE-2437-4954-B698-495A078F9E64}">
      <dsp:nvSpPr>
        <dsp:cNvPr id="0" name=""/>
        <dsp:cNvSpPr/>
      </dsp:nvSpPr>
      <dsp:spPr>
        <a:xfrm>
          <a:off x="0" y="1338733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23862" y="1579622"/>
          <a:ext cx="588841" cy="5888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37599" y="1338733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sp:txBody>
      <dsp:txXfrm>
        <a:off x="1037599" y="1338733"/>
        <a:ext cx="3427508" cy="1070620"/>
      </dsp:txXfrm>
    </dsp:sp>
    <dsp:sp modelId="{362B79DA-BFF8-4895-8DC9-BC10460633E8}">
      <dsp:nvSpPr>
        <dsp:cNvPr id="0" name=""/>
        <dsp:cNvSpPr/>
      </dsp:nvSpPr>
      <dsp:spPr>
        <a:xfrm>
          <a:off x="0" y="2677008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3862" y="2917898"/>
          <a:ext cx="588841" cy="588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37599" y="2677008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2677008"/>
        <a:ext cx="3427508" cy="1070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0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Что?</a:t>
          </a:r>
          <a:endParaRPr lang="en-US" sz="2800" kern="1200" dirty="0"/>
        </a:p>
      </dsp:txBody>
      <dsp:txXfrm>
        <a:off x="228960" y="0"/>
        <a:ext cx="2086083" cy="763200"/>
      </dsp:txXfrm>
    </dsp:sp>
    <dsp:sp modelId="{C933D86E-FF98-47AF-BBE6-FF943C26F2E5}">
      <dsp:nvSpPr>
        <dsp:cNvPr id="0" name=""/>
        <dsp:cNvSpPr/>
      </dsp:nvSpPr>
      <dsp:spPr>
        <a:xfrm>
          <a:off x="0" y="1038304"/>
          <a:ext cx="2315042" cy="291853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0" y="1038304"/>
        <a:ext cx="2315042" cy="2918530"/>
      </dsp:txXfrm>
    </dsp:sp>
    <dsp:sp modelId="{4C51B959-D888-4E7E-850B-D41D6FF95010}">
      <dsp:nvSpPr>
        <dsp:cNvPr id="0" name=""/>
        <dsp:cNvSpPr/>
      </dsp:nvSpPr>
      <dsp:spPr>
        <a:xfrm>
          <a:off x="2475366" y="0"/>
          <a:ext cx="2544003" cy="763200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Кто?</a:t>
          </a:r>
          <a:endParaRPr lang="en-US" sz="2800" kern="1200" dirty="0"/>
        </a:p>
      </dsp:txBody>
      <dsp:txXfrm>
        <a:off x="2704326" y="0"/>
        <a:ext cx="2086083" cy="763200"/>
      </dsp:txXfrm>
    </dsp:sp>
    <dsp:sp modelId="{FDDBB08E-3151-4A8F-907C-572DAA80C5C0}">
      <dsp:nvSpPr>
        <dsp:cNvPr id="0" name=""/>
        <dsp:cNvSpPr/>
      </dsp:nvSpPr>
      <dsp:spPr>
        <a:xfrm>
          <a:off x="2533627" y="1025693"/>
          <a:ext cx="2315042" cy="2928634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533627" y="1025693"/>
        <a:ext cx="2315042" cy="2928634"/>
      </dsp:txXfrm>
    </dsp:sp>
    <dsp:sp modelId="{58E7B49B-9E8B-44CA-A002-7DC671DDC7D1}">
      <dsp:nvSpPr>
        <dsp:cNvPr id="0" name=""/>
        <dsp:cNvSpPr/>
      </dsp:nvSpPr>
      <dsp:spPr>
        <a:xfrm>
          <a:off x="5019394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Где?</a:t>
          </a:r>
          <a:endParaRPr lang="en-US" sz="2800" kern="1200" dirty="0"/>
        </a:p>
      </dsp:txBody>
      <dsp:txXfrm>
        <a:off x="5248354" y="0"/>
        <a:ext cx="2086083" cy="763200"/>
      </dsp:txXfrm>
    </dsp:sp>
    <dsp:sp modelId="{E3E31A9B-7B4B-4E18-A0D7-2CB184BAEA72}">
      <dsp:nvSpPr>
        <dsp:cNvPr id="0" name=""/>
        <dsp:cNvSpPr/>
      </dsp:nvSpPr>
      <dsp:spPr>
        <a:xfrm>
          <a:off x="5029196" y="1023811"/>
          <a:ext cx="2315042" cy="2932982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5029196" y="1023811"/>
        <a:ext cx="2315042" cy="2932982"/>
      </dsp:txXfrm>
    </dsp:sp>
    <dsp:sp modelId="{ADC7B3B5-4122-4F43-BCA3-D7500779245A}">
      <dsp:nvSpPr>
        <dsp:cNvPr id="0" name=""/>
        <dsp:cNvSpPr/>
      </dsp:nvSpPr>
      <dsp:spPr>
        <a:xfrm>
          <a:off x="7499669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 ещё?</a:t>
          </a:r>
          <a:endParaRPr lang="en-US" sz="2800" kern="1200" dirty="0"/>
        </a:p>
      </dsp:txBody>
      <dsp:txXfrm>
        <a:off x="7728629" y="0"/>
        <a:ext cx="2086083" cy="763200"/>
      </dsp:txXfrm>
    </dsp:sp>
    <dsp:sp modelId="{859AF4D5-545E-4881-ADAF-1EF9A103C299}">
      <dsp:nvSpPr>
        <dsp:cNvPr id="0" name=""/>
        <dsp:cNvSpPr/>
      </dsp:nvSpPr>
      <dsp:spPr>
        <a:xfrm>
          <a:off x="7529603" y="1012700"/>
          <a:ext cx="2315042" cy="2959036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7529603" y="1012700"/>
        <a:ext cx="2315042" cy="2959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12/2/2021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6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0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9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12/2/2021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Логирование</a:t>
            </a:r>
            <a:r>
              <a:rPr lang="ru-RU" dirty="0" smtClean="0"/>
              <a:t> и телеметрия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420929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/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506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People with laptop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Lorem ipsum dolor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consectetuer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adipiscing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elit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Maecenas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porttitor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congue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massa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posuere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sed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pulvinar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ultricies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purus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lectus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libero,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commodo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eros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quis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urna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Nunc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viverra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imperdiet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enim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est.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Vivamus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tellus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Pellentesque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habitant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morbi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tristique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senectus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netus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fames ac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turpis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egestas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Proin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pharetra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nonummy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pede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Mauris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orci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Lorem Ipsum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Lorem Ipsum Text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dirty="0"/>
              <a:t>Lorem ipsum dolor sit amet, consectetuer adipiscing elit. Maecenas porttitor congue massa. Nunc viverra imperdiet enim. Fusce est. Vivamus a tellus. 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spc="80" dirty="0">
                <a:solidFill>
                  <a:schemeClr val="tx1">
                    <a:lumMod val="7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Структура презентации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45211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800" dirty="0" smtClean="0">
                <a:solidFill>
                  <a:schemeClr val="bg2">
                    <a:lumMod val="50000"/>
                  </a:schemeClr>
                </a:solidFill>
              </a:rPr>
              <a:t>Часть 1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Вы узнаете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такое «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»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Для чего используется информация из логов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Основные требования по выбору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фреймворка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для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759932" cy="63817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515389"/>
            <a:ext cx="3144774" cy="5630577"/>
          </a:xfrm>
        </p:spPr>
        <p:txBody>
          <a:bodyPr>
            <a:normAutofit/>
          </a:bodyPr>
          <a:lstStyle/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– процесс записи лог-файлов.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</a:rPr>
              <a:t>Лог-файл (лог)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– это файл, содержащий информацию об определённых действиях пользователя или программы.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42594"/>
            <a:ext cx="10272712" cy="1371600"/>
          </a:xfrm>
        </p:spPr>
        <p:txBody>
          <a:bodyPr/>
          <a:lstStyle/>
          <a:p>
            <a:r>
              <a:rPr lang="ru-RU" dirty="0" smtClean="0"/>
              <a:t>Использование информации из логов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Placeholder 14" descr="Man and woman discuss something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268505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21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sz="4000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4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на примере ошибки)?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437536"/>
              </p:ext>
            </p:extLst>
          </p:nvPr>
        </p:nvGraphicFramePr>
        <p:xfrm>
          <a:off x="1066800" y="1454727"/>
          <a:ext cx="10058400" cy="449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986" y="272608"/>
            <a:ext cx="464855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dirty="0" smtClean="0">
                <a:solidFill>
                  <a:schemeClr val="bg2">
                    <a:lumMod val="50000"/>
                  </a:schemeClr>
                </a:solidFill>
              </a:rPr>
              <a:t>Идеальный </a:t>
            </a:r>
            <a:r>
              <a:rPr lang="ru-RU" sz="3600" dirty="0" err="1" smtClean="0">
                <a:solidFill>
                  <a:schemeClr val="bg2">
                    <a:lumMod val="50000"/>
                  </a:schemeClr>
                </a:solidFill>
              </a:rPr>
              <a:t>фреймворк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0321" y="1463039"/>
            <a:ext cx="4336421" cy="483800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Минимум вмешательства в код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Сохранение деталей ошибки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Фокус разработчика не смещается с бизнес-логики на построение системы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Изменение места хранения логов не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требует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больши́х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изменений.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Поддержка унифицированного стандарта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для различных платформ.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ru-RU" sz="6600" dirty="0" smtClean="0">
                <a:solidFill>
                  <a:schemeClr val="bg2">
                    <a:lumMod val="50000"/>
                  </a:schemeClr>
                </a:solidFill>
              </a:rPr>
              <a:t>▼</a:t>
            </a:r>
            <a:endParaRPr lang="en-US" sz="660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sz="4300" dirty="0" err="1" smtClean="0">
                <a:solidFill>
                  <a:schemeClr val="bg2">
                    <a:lumMod val="50000"/>
                  </a:schemeClr>
                </a:solidFill>
              </a:rPr>
              <a:t>Serilog</a:t>
            </a:r>
            <a:endParaRPr lang="en-US" sz="43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2" name="Picture 8" descr="GitHub - serilog/serilog: Simple .NET logging with fully-structured ev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596" y="4770351"/>
            <a:ext cx="1184452" cy="11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461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Serilog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018" y="1188720"/>
            <a:ext cx="109644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Уровни: 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Verbose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Debug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Warning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Error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Fatal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Структурное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 err="1" smtClean="0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Enrichers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Sub-logging</a:t>
            </a:r>
            <a:endParaRPr lang="ru-RU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822" y="1310810"/>
            <a:ext cx="7791446" cy="42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First Lesson 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20"/>
            <a:ext cx="4400983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0</TotalTime>
  <Words>556</Words>
  <Application>Microsoft Office PowerPoint</Application>
  <PresentationFormat>Widescreen</PresentationFormat>
  <Paragraphs>118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Garamond</vt:lpstr>
      <vt:lpstr>SavonVTI</vt:lpstr>
      <vt:lpstr>Логирование и телеметрия</vt:lpstr>
      <vt:lpstr>Структура презентации</vt:lpstr>
      <vt:lpstr>Часть 1</vt:lpstr>
      <vt:lpstr>PowerPoint Presentation</vt:lpstr>
      <vt:lpstr>Использование информации из логов</vt:lpstr>
      <vt:lpstr>Что логировать (на примере ошибки)?</vt:lpstr>
      <vt:lpstr>Идеальный фреймворк</vt:lpstr>
      <vt:lpstr>Serilog</vt:lpstr>
      <vt:lpstr>First Lesson Summary</vt:lpstr>
      <vt:lpstr>Course Progress</vt:lpstr>
      <vt:lpstr>Course Progress</vt:lpstr>
      <vt:lpstr>Lorem Ipsum Dolor</vt:lpstr>
      <vt:lpstr>Lorem Ipsum</vt:lpstr>
      <vt:lpstr>Lorem Ipsum Text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2021-11-25T11:30:12Z</dcterms:created>
  <dcterms:modified xsi:type="dcterms:W3CDTF">2021-12-02T12:36:17Z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